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3" r:id="rId3"/>
    <p:sldId id="258" r:id="rId4"/>
    <p:sldId id="259" r:id="rId5"/>
    <p:sldId id="260" r:id="rId6"/>
    <p:sldId id="261" r:id="rId7"/>
    <p:sldId id="262" r:id="rId8"/>
    <p:sldId id="263" r:id="rId9"/>
    <p:sldId id="264" r:id="rId10"/>
    <p:sldId id="267" r:id="rId11"/>
    <p:sldId id="268" r:id="rId12"/>
    <p:sldId id="269" r:id="rId13"/>
    <p:sldId id="270" r:id="rId14"/>
    <p:sldId id="271" r:id="rId15"/>
    <p:sldId id="265" r:id="rId16"/>
    <p:sldId id="266"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089" autoAdjust="0"/>
    <p:restoredTop sz="96654" autoAdjust="0"/>
  </p:normalViewPr>
  <p:slideViewPr>
    <p:cSldViewPr>
      <p:cViewPr>
        <p:scale>
          <a:sx n="66" d="100"/>
          <a:sy n="66" d="100"/>
        </p:scale>
        <p:origin x="-856" y="-7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1C5DC46D-8FB9-40CE-941B-C2FE15797956}" type="datetimeFigureOut">
              <a:rPr lang="en-US" smtClean="0"/>
              <a:pPr/>
              <a:t>3/24/2022</a:t>
            </a:fld>
            <a:endParaRPr lang="en-US" dirty="0"/>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BD53177B-C248-40C2-9CDC-CA5579A234E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177B-C248-40C2-9CDC-CA5579A234EA}" type="slidenum">
              <a:rPr lang="en-US" smtClean="0"/>
              <a:pPr/>
              <a:t>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177B-C248-40C2-9CDC-CA5579A234EA}"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3177B-C248-40C2-9CDC-CA5579A234E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6" name="bg object 16"/>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6000" b="1"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rlito"/>
                <a:cs typeface="Carlit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3136899" y="-2159"/>
            <a:ext cx="5918200" cy="695960"/>
          </a:xfrm>
          <a:prstGeom prst="rect">
            <a:avLst/>
          </a:prstGeom>
        </p:spPr>
        <p:txBody>
          <a:bodyPr wrap="square" lIns="0" tIns="0" rIns="0" bIns="0">
            <a:spAutoFit/>
          </a:bodyPr>
          <a:lstStyle>
            <a:lvl1pPr>
              <a:defRPr sz="4400" b="1" i="0">
                <a:solidFill>
                  <a:schemeClr val="bg1"/>
                </a:solidFill>
                <a:latin typeface="Carlito"/>
                <a:cs typeface="Carlito"/>
              </a:defRPr>
            </a:lvl1pPr>
          </a:lstStyle>
          <a:p>
            <a:endParaRPr/>
          </a:p>
        </p:txBody>
      </p:sp>
      <p:sp>
        <p:nvSpPr>
          <p:cNvPr id="3" name="Holder 3"/>
          <p:cNvSpPr>
            <a:spLocks noGrp="1"/>
          </p:cNvSpPr>
          <p:nvPr>
            <p:ph type="body" idx="1"/>
          </p:nvPr>
        </p:nvSpPr>
        <p:spPr>
          <a:xfrm>
            <a:off x="1598929" y="1785556"/>
            <a:ext cx="8994140" cy="1855470"/>
          </a:xfrm>
          <a:prstGeom prst="rect">
            <a:avLst/>
          </a:prstGeom>
        </p:spPr>
        <p:txBody>
          <a:bodyPr wrap="square" lIns="0" tIns="0" rIns="0" bIns="0">
            <a:spAutoFit/>
          </a:bodyPr>
          <a:lstStyle>
            <a:lvl1pPr>
              <a:defRPr sz="6000" b="1" i="0">
                <a:solidFill>
                  <a:schemeClr val="tx1"/>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3/24/2022</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ariatelecom.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0"/>
              <a:ext cx="12191999" cy="685799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5420" y="208279"/>
              <a:ext cx="1437640" cy="726440"/>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762000" y="5486111"/>
            <a:ext cx="10134600" cy="1063112"/>
          </a:xfrm>
          <a:prstGeom prst="rect">
            <a:avLst/>
          </a:prstGeom>
        </p:spPr>
        <p:txBody>
          <a:bodyPr vert="horz" wrap="square" lIns="0" tIns="135890" rIns="0" bIns="0" rtlCol="0">
            <a:spAutoFit/>
          </a:bodyPr>
          <a:lstStyle/>
          <a:p>
            <a:pPr marL="12700" algn="ctr">
              <a:lnSpc>
                <a:spcPct val="100000"/>
              </a:lnSpc>
              <a:spcBef>
                <a:spcPts val="1070"/>
              </a:spcBef>
            </a:pPr>
            <a:r>
              <a:rPr sz="3600" b="1" u="heavy" dirty="0">
                <a:solidFill>
                  <a:srgbClr val="1F487C"/>
                </a:solidFill>
                <a:uFill>
                  <a:solidFill>
                    <a:srgbClr val="1F487C"/>
                  </a:solidFill>
                </a:uFill>
                <a:latin typeface="Carlito"/>
                <a:cs typeface="Carlito"/>
              </a:rPr>
              <a:t>ARIA </a:t>
            </a:r>
            <a:r>
              <a:rPr sz="3600" b="1" u="heavy" spc="-15" dirty="0">
                <a:solidFill>
                  <a:srgbClr val="1F487C"/>
                </a:solidFill>
                <a:uFill>
                  <a:solidFill>
                    <a:srgbClr val="1F487C"/>
                  </a:solidFill>
                </a:uFill>
                <a:latin typeface="Carlito"/>
                <a:cs typeface="Carlito"/>
              </a:rPr>
              <a:t>TELECOM </a:t>
            </a:r>
            <a:r>
              <a:rPr sz="3600" b="1" u="heavy" spc="-10" dirty="0">
                <a:solidFill>
                  <a:srgbClr val="1F487C"/>
                </a:solidFill>
                <a:uFill>
                  <a:solidFill>
                    <a:srgbClr val="1F487C"/>
                  </a:solidFill>
                </a:uFill>
                <a:latin typeface="Carlito"/>
                <a:cs typeface="Carlito"/>
              </a:rPr>
              <a:t>SOLUTIONS </a:t>
            </a:r>
            <a:r>
              <a:rPr sz="3600" b="1" u="heavy" spc="-90" dirty="0">
                <a:solidFill>
                  <a:srgbClr val="1F487C"/>
                </a:solidFill>
                <a:uFill>
                  <a:solidFill>
                    <a:srgbClr val="1F487C"/>
                  </a:solidFill>
                </a:uFill>
                <a:latin typeface="Carlito"/>
                <a:cs typeface="Carlito"/>
              </a:rPr>
              <a:t>PVT.</a:t>
            </a:r>
            <a:r>
              <a:rPr sz="3600" b="1" u="heavy" spc="15" dirty="0">
                <a:solidFill>
                  <a:srgbClr val="1F487C"/>
                </a:solidFill>
                <a:uFill>
                  <a:solidFill>
                    <a:srgbClr val="1F487C"/>
                  </a:solidFill>
                </a:uFill>
                <a:latin typeface="Carlito"/>
                <a:cs typeface="Carlito"/>
              </a:rPr>
              <a:t> </a:t>
            </a:r>
            <a:r>
              <a:rPr sz="3600" b="1" u="heavy" spc="-90" dirty="0">
                <a:solidFill>
                  <a:srgbClr val="1F487C"/>
                </a:solidFill>
                <a:uFill>
                  <a:solidFill>
                    <a:srgbClr val="1F487C"/>
                  </a:solidFill>
                </a:uFill>
                <a:latin typeface="Carlito"/>
                <a:cs typeface="Carlito"/>
              </a:rPr>
              <a:t>LTD.</a:t>
            </a:r>
            <a:endParaRPr sz="3600">
              <a:latin typeface="Carlito"/>
              <a:cs typeface="Carlito"/>
            </a:endParaRPr>
          </a:p>
          <a:p>
            <a:pPr marR="391795" algn="ctr">
              <a:lnSpc>
                <a:spcPct val="100000"/>
              </a:lnSpc>
              <a:spcBef>
                <a:spcPts val="535"/>
              </a:spcBef>
            </a:pPr>
            <a:r>
              <a:rPr sz="2000" b="1" spc="-25" dirty="0">
                <a:latin typeface="Carlito"/>
                <a:cs typeface="Carlito"/>
              </a:rPr>
              <a:t>Web:</a:t>
            </a:r>
            <a:r>
              <a:rPr sz="2000" b="1" spc="-10" dirty="0">
                <a:latin typeface="Carlito"/>
                <a:cs typeface="Carlito"/>
              </a:rPr>
              <a:t> </a:t>
            </a:r>
            <a:r>
              <a:rPr sz="2000" b="1" u="heavy" spc="-10" dirty="0">
                <a:solidFill>
                  <a:srgbClr val="0000FF"/>
                </a:solidFill>
                <a:uFill>
                  <a:solidFill>
                    <a:srgbClr val="0000FF"/>
                  </a:solidFill>
                </a:uFill>
                <a:latin typeface="Carlito"/>
                <a:cs typeface="Carlito"/>
                <a:hlinkClick r:id="rId4"/>
              </a:rPr>
              <a:t>www.ariatelecom.net</a:t>
            </a:r>
            <a:endParaRPr sz="2000">
              <a:latin typeface="Carlito"/>
              <a:cs typeface="Carlito"/>
            </a:endParaRPr>
          </a:p>
        </p:txBody>
      </p:sp>
      <p:sp>
        <p:nvSpPr>
          <p:cNvPr id="6" name="object 6"/>
          <p:cNvSpPr txBox="1">
            <a:spLocks noGrp="1"/>
          </p:cNvSpPr>
          <p:nvPr>
            <p:ph type="body" idx="1"/>
          </p:nvPr>
        </p:nvSpPr>
        <p:spPr>
          <a:xfrm>
            <a:off x="457200" y="1785556"/>
            <a:ext cx="10972800" cy="936154"/>
          </a:xfrm>
          <a:prstGeom prst="rect">
            <a:avLst/>
          </a:prstGeom>
        </p:spPr>
        <p:txBody>
          <a:bodyPr vert="horz" wrap="square" lIns="0" tIns="12700" rIns="0" bIns="0" rtlCol="0">
            <a:spAutoFit/>
          </a:bodyPr>
          <a:lstStyle/>
          <a:p>
            <a:pPr marL="462915" marR="5080" indent="579120">
              <a:lnSpc>
                <a:spcPct val="100000"/>
              </a:lnSpc>
              <a:spcBef>
                <a:spcPts val="100"/>
              </a:spcBef>
            </a:pPr>
            <a:r>
              <a:rPr spc="-5" smtClean="0"/>
              <a:t>OPD</a:t>
            </a:r>
            <a:r>
              <a:rPr lang="en-IN" spc="-5" dirty="0" smtClean="0"/>
              <a:t> A</a:t>
            </a:r>
            <a:r>
              <a:rPr lang="en-IN" dirty="0" smtClean="0"/>
              <a:t>ppointment System</a:t>
            </a:r>
            <a:endParaRPr spc="-6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59"/>
            <a:ext cx="11125200" cy="2031325"/>
          </a:xfrm>
        </p:spPr>
        <p:txBody>
          <a:bodyPr/>
          <a:lstStyle/>
          <a:p>
            <a:pPr algn="ctr"/>
            <a:r>
              <a:rPr lang="en-US" dirty="0" smtClean="0"/>
              <a:t/>
            </a:r>
            <a:br>
              <a:rPr lang="en-US" dirty="0" smtClean="0"/>
            </a:br>
            <a:r>
              <a:rPr lang="en-US" dirty="0" smtClean="0">
                <a:solidFill>
                  <a:schemeClr val="tx1"/>
                </a:solidFill>
              </a:rPr>
              <a:t>Front Desk Appointment Booking </a:t>
            </a:r>
            <a:r>
              <a:rPr lang="en-US" dirty="0" smtClean="0"/>
              <a:t/>
            </a:r>
            <a:br>
              <a:rPr lang="en-US" dirty="0" smtClean="0"/>
            </a:br>
            <a:endParaRPr lang="en-US" dirty="0"/>
          </a:p>
        </p:txBody>
      </p:sp>
      <p:sp>
        <p:nvSpPr>
          <p:cNvPr id="3" name="Rectangle 2"/>
          <p:cNvSpPr/>
          <p:nvPr/>
        </p:nvSpPr>
        <p:spPr>
          <a:xfrm>
            <a:off x="457200" y="1524000"/>
            <a:ext cx="11277600" cy="2308324"/>
          </a:xfrm>
          <a:prstGeom prst="rect">
            <a:avLst/>
          </a:prstGeom>
        </p:spPr>
        <p:txBody>
          <a:bodyPr wrap="square">
            <a:spAutoFit/>
          </a:bodyPr>
          <a:lstStyle/>
          <a:p>
            <a:r>
              <a:rPr lang="en-US" sz="2400" b="1" dirty="0" smtClean="0"/>
              <a:t>CRM Solution </a:t>
            </a:r>
          </a:p>
          <a:p>
            <a:pPr>
              <a:buFont typeface="Wingdings" pitchFamily="2" charset="2"/>
              <a:buChar char="v"/>
            </a:pPr>
            <a:r>
              <a:rPr lang="en-US" sz="2400" dirty="0" smtClean="0"/>
              <a:t> There will always be some requirement for the staff to maintain appointment centrally, easily change, shift the appointment and to book the appointment for walking patients. </a:t>
            </a:r>
          </a:p>
          <a:p>
            <a:pPr>
              <a:buFont typeface="Wingdings" pitchFamily="2" charset="2"/>
              <a:buChar char="v"/>
            </a:pPr>
            <a:r>
              <a:rPr lang="en-US" sz="2400" dirty="0" smtClean="0"/>
              <a:t> We will provide a web based CRM solution to the staff. All the staff can access our web based CRM tool from anywhere, anytime. You can view, make or cancel appointments and can integrate any other features as per requirements. </a:t>
            </a:r>
          </a:p>
        </p:txBody>
      </p:sp>
      <p:sp>
        <p:nvSpPr>
          <p:cNvPr id="5" name="Rectangle 4"/>
          <p:cNvSpPr/>
          <p:nvPr/>
        </p:nvSpPr>
        <p:spPr>
          <a:xfrm>
            <a:off x="1143000" y="3352800"/>
            <a:ext cx="8001000" cy="3416320"/>
          </a:xfrm>
          <a:prstGeom prst="rect">
            <a:avLst/>
          </a:prstGeom>
        </p:spPr>
        <p:txBody>
          <a:bodyPr wrap="square">
            <a:spAutoFit/>
          </a:bodyPr>
          <a:lstStyle/>
          <a:p>
            <a:endParaRPr lang="en-US" sz="2400" b="1" dirty="0" smtClean="0"/>
          </a:p>
          <a:p>
            <a:endParaRPr lang="en-US" sz="2400" b="1" dirty="0" smtClean="0"/>
          </a:p>
          <a:p>
            <a:r>
              <a:rPr lang="en-US" sz="2400" b="1" dirty="0" smtClean="0"/>
              <a:t>Admin features </a:t>
            </a:r>
          </a:p>
          <a:p>
            <a:r>
              <a:rPr lang="en-US" sz="2400" dirty="0" smtClean="0"/>
              <a:t>The main features of admin module are given below:- </a:t>
            </a:r>
          </a:p>
          <a:p>
            <a:pPr>
              <a:buFont typeface="Wingdings" pitchFamily="2" charset="2"/>
              <a:buChar char="§"/>
            </a:pPr>
            <a:r>
              <a:rPr lang="en-US" sz="2400" dirty="0" smtClean="0"/>
              <a:t>Manage appointments </a:t>
            </a:r>
          </a:p>
          <a:p>
            <a:pPr>
              <a:buFont typeface="Wingdings" pitchFamily="2" charset="2"/>
              <a:buChar char="§"/>
            </a:pPr>
            <a:r>
              <a:rPr lang="en-US" sz="2400" dirty="0" smtClean="0"/>
              <a:t>Manage Patient details </a:t>
            </a:r>
          </a:p>
          <a:p>
            <a:pPr>
              <a:buFont typeface="Wingdings" pitchFamily="2" charset="2"/>
              <a:buChar char="§"/>
            </a:pPr>
            <a:r>
              <a:rPr lang="en-US" sz="2400" dirty="0" smtClean="0"/>
              <a:t>Manage doctors details </a:t>
            </a:r>
          </a:p>
          <a:p>
            <a:pPr>
              <a:buFont typeface="Wingdings" pitchFamily="2" charset="2"/>
              <a:buChar char="§"/>
            </a:pPr>
            <a:r>
              <a:rPr lang="en-US" sz="2400" dirty="0" smtClean="0"/>
              <a:t> View Appointments statistics </a:t>
            </a:r>
          </a:p>
          <a:p>
            <a:pPr>
              <a:buFont typeface="Wingdings" pitchFamily="2" charset="2"/>
              <a:buChar char="§"/>
            </a:pPr>
            <a:r>
              <a:rPr lang="en-US" sz="2400" dirty="0" smtClean="0"/>
              <a:t> Rating Details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1"/>
                </a:solidFill>
              </a:rPr>
              <a:t>Admin Features</a:t>
            </a:r>
            <a:endParaRPr lang="en-US" dirty="0">
              <a:solidFill>
                <a:schemeClr val="tx1"/>
              </a:solidFill>
            </a:endParaRPr>
          </a:p>
        </p:txBody>
      </p:sp>
      <p:pic>
        <p:nvPicPr>
          <p:cNvPr id="4098" name="Picture 2"/>
          <p:cNvPicPr>
            <a:picLocks noChangeAspect="1" noChangeArrowheads="1"/>
          </p:cNvPicPr>
          <p:nvPr/>
        </p:nvPicPr>
        <p:blipFill>
          <a:blip r:embed="rId3"/>
          <a:srcRect/>
          <a:stretch>
            <a:fillRect/>
          </a:stretch>
        </p:blipFill>
        <p:spPr bwMode="auto">
          <a:xfrm>
            <a:off x="0" y="685800"/>
            <a:ext cx="12192000" cy="6019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159"/>
            <a:ext cx="9144000" cy="615553"/>
          </a:xfrm>
        </p:spPr>
        <p:txBody>
          <a:bodyPr/>
          <a:lstStyle/>
          <a:p>
            <a:pPr algn="ctr"/>
            <a:r>
              <a:rPr lang="en-US" sz="4000" dirty="0" smtClean="0">
                <a:solidFill>
                  <a:schemeClr val="tx1"/>
                </a:solidFill>
              </a:rPr>
              <a:t>Doctor/Staff (Agent) features:-</a:t>
            </a:r>
            <a:endParaRPr lang="en-US" sz="4000" dirty="0">
              <a:solidFill>
                <a:schemeClr val="tx1"/>
              </a:solidFill>
            </a:endParaRPr>
          </a:p>
        </p:txBody>
      </p:sp>
      <p:sp>
        <p:nvSpPr>
          <p:cNvPr id="4" name="Rectangle 3"/>
          <p:cNvSpPr/>
          <p:nvPr/>
        </p:nvSpPr>
        <p:spPr>
          <a:xfrm>
            <a:off x="304800" y="685800"/>
            <a:ext cx="10134600" cy="1754326"/>
          </a:xfrm>
          <a:prstGeom prst="rect">
            <a:avLst/>
          </a:prstGeom>
        </p:spPr>
        <p:txBody>
          <a:bodyPr wrap="square">
            <a:spAutoFit/>
          </a:bodyPr>
          <a:lstStyle/>
          <a:p>
            <a:pPr>
              <a:buFont typeface="Wingdings" pitchFamily="2" charset="2"/>
              <a:buChar char="Ø"/>
            </a:pPr>
            <a:r>
              <a:rPr lang="en-US" dirty="0" smtClean="0"/>
              <a:t> Easy and User friendly Sign Up, Sign In </a:t>
            </a:r>
          </a:p>
          <a:p>
            <a:pPr>
              <a:buFont typeface="Wingdings" pitchFamily="2" charset="2"/>
              <a:buChar char="Ø"/>
            </a:pPr>
            <a:r>
              <a:rPr lang="en-US" dirty="0" smtClean="0"/>
              <a:t> Account Password Recovery </a:t>
            </a:r>
          </a:p>
          <a:p>
            <a:pPr>
              <a:buFont typeface="Wingdings" pitchFamily="2" charset="2"/>
              <a:buChar char="Ø"/>
            </a:pPr>
            <a:r>
              <a:rPr lang="en-US" dirty="0" smtClean="0"/>
              <a:t>View Appointments </a:t>
            </a:r>
          </a:p>
          <a:p>
            <a:pPr>
              <a:buFont typeface="Wingdings" pitchFamily="2" charset="2"/>
              <a:buChar char="Ø"/>
            </a:pPr>
            <a:r>
              <a:rPr lang="en-US" dirty="0" smtClean="0"/>
              <a:t> Manage appointments </a:t>
            </a:r>
          </a:p>
          <a:p>
            <a:pPr>
              <a:buFont typeface="Wingdings" pitchFamily="2" charset="2"/>
              <a:buChar char="Ø"/>
            </a:pPr>
            <a:r>
              <a:rPr lang="en-US" dirty="0" smtClean="0"/>
              <a:t> Make new appointments </a:t>
            </a:r>
          </a:p>
          <a:p>
            <a:pPr>
              <a:buFont typeface="Wingdings" pitchFamily="2" charset="2"/>
              <a:buChar char="Ø"/>
            </a:pPr>
            <a:r>
              <a:rPr lang="en-US" dirty="0" smtClean="0"/>
              <a:t> Can updates edit profiles and can add images. </a:t>
            </a:r>
          </a:p>
        </p:txBody>
      </p:sp>
      <p:pic>
        <p:nvPicPr>
          <p:cNvPr id="5122" name="Picture 2"/>
          <p:cNvPicPr>
            <a:picLocks noChangeAspect="1" noChangeArrowheads="1"/>
          </p:cNvPicPr>
          <p:nvPr/>
        </p:nvPicPr>
        <p:blipFill>
          <a:blip r:embed="rId2"/>
          <a:srcRect/>
          <a:stretch>
            <a:fillRect/>
          </a:stretch>
        </p:blipFill>
        <p:spPr bwMode="auto">
          <a:xfrm>
            <a:off x="152400" y="2438400"/>
            <a:ext cx="11811000" cy="4114799"/>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277600" cy="1969770"/>
          </a:xfrm>
        </p:spPr>
        <p:txBody>
          <a:bodyPr/>
          <a:lstStyle/>
          <a:p>
            <a:pPr algn="ctr"/>
            <a:r>
              <a:rPr lang="en-US" dirty="0" smtClean="0"/>
              <a:t/>
            </a:r>
            <a:br>
              <a:rPr lang="en-US" dirty="0" smtClean="0"/>
            </a:br>
            <a:r>
              <a:rPr lang="en-US" sz="4000" dirty="0" smtClean="0">
                <a:solidFill>
                  <a:schemeClr val="tx1"/>
                </a:solidFill>
              </a:rPr>
              <a:t>Patient Feedback System through IVRS </a:t>
            </a:r>
            <a:r>
              <a:rPr lang="en-US" dirty="0" smtClean="0"/>
              <a:t/>
            </a:r>
            <a:br>
              <a:rPr lang="en-US" dirty="0" smtClean="0"/>
            </a:br>
            <a:endParaRPr lang="en-US" dirty="0"/>
          </a:p>
        </p:txBody>
      </p:sp>
      <p:sp>
        <p:nvSpPr>
          <p:cNvPr id="3" name="Rectangle 2"/>
          <p:cNvSpPr/>
          <p:nvPr/>
        </p:nvSpPr>
        <p:spPr>
          <a:xfrm>
            <a:off x="457200" y="1997838"/>
            <a:ext cx="11125200" cy="3970318"/>
          </a:xfrm>
          <a:prstGeom prst="rect">
            <a:avLst/>
          </a:prstGeom>
        </p:spPr>
        <p:txBody>
          <a:bodyPr wrap="square">
            <a:spAutoFit/>
          </a:bodyPr>
          <a:lstStyle/>
          <a:p>
            <a:r>
              <a:rPr lang="en-US" sz="2800" b="1" dirty="0" smtClean="0"/>
              <a:t>Outbound IVR (OBD IVR):- </a:t>
            </a:r>
          </a:p>
          <a:p>
            <a:pPr>
              <a:buFont typeface="Wingdings" pitchFamily="2" charset="2"/>
              <a:buChar char="v"/>
            </a:pPr>
            <a:r>
              <a:rPr lang="en-US" sz="2800" dirty="0" smtClean="0"/>
              <a:t> Calls are sent out to the contact numbers from the database provided by the customer/patient. An outbound call is triggered and a predefined IVR call flow is played to the user/patient. </a:t>
            </a:r>
          </a:p>
          <a:p>
            <a:pPr>
              <a:buFont typeface="Wingdings" pitchFamily="2" charset="2"/>
              <a:buChar char="v"/>
            </a:pPr>
            <a:r>
              <a:rPr lang="en-US" sz="2800" dirty="0" smtClean="0"/>
              <a:t>Based on the input entered by the user/patient, the smart IVR system will take over or the call gets disconnected. </a:t>
            </a:r>
          </a:p>
          <a:p>
            <a:pPr>
              <a:buFont typeface="Wingdings" pitchFamily="2" charset="2"/>
              <a:buChar char="v"/>
            </a:pPr>
            <a:r>
              <a:rPr lang="en-US" sz="2800" dirty="0" smtClean="0"/>
              <a:t>The responses entered by the users can be sent in real-time to an end-point specified the company. </a:t>
            </a:r>
          </a:p>
          <a:p>
            <a:pPr>
              <a:buFont typeface="Wingdings" pitchFamily="2" charset="2"/>
              <a:buChar char="v"/>
            </a:pPr>
            <a:r>
              <a:rPr lang="en-US" sz="2800" dirty="0" smtClean="0"/>
              <a:t> Separate MIS Reports will be provided for the same.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chemeClr val="tx1"/>
                </a:solidFill>
              </a:rPr>
              <a:t>Feedback</a:t>
            </a:r>
            <a:r>
              <a:rPr lang="en-IN" dirty="0" smtClean="0"/>
              <a:t> </a:t>
            </a:r>
            <a:r>
              <a:rPr lang="en-IN" dirty="0" smtClean="0">
                <a:solidFill>
                  <a:schemeClr val="tx1"/>
                </a:solidFill>
              </a:rPr>
              <a:t>IVR</a:t>
            </a:r>
            <a:endParaRPr lang="en-US" dirty="0">
              <a:solidFill>
                <a:schemeClr val="tx1"/>
              </a:solidFill>
            </a:endParaRPr>
          </a:p>
        </p:txBody>
      </p:sp>
      <p:pic>
        <p:nvPicPr>
          <p:cNvPr id="6146" name="Picture 2"/>
          <p:cNvPicPr>
            <a:picLocks noChangeAspect="1" noChangeArrowheads="1"/>
          </p:cNvPicPr>
          <p:nvPr/>
        </p:nvPicPr>
        <p:blipFill>
          <a:blip r:embed="rId2"/>
          <a:srcRect/>
          <a:stretch>
            <a:fillRect/>
          </a:stretch>
        </p:blipFill>
        <p:spPr bwMode="auto">
          <a:xfrm>
            <a:off x="228600" y="685800"/>
            <a:ext cx="11811000" cy="6172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38200" y="644525"/>
            <a:ext cx="4648199"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000000"/>
                </a:solidFill>
              </a:rPr>
              <a:t>BENEFITS</a:t>
            </a:r>
            <a:endParaRPr sz="3600"/>
          </a:p>
        </p:txBody>
      </p:sp>
      <p:sp>
        <p:nvSpPr>
          <p:cNvPr id="4" name="object 4"/>
          <p:cNvSpPr txBox="1"/>
          <p:nvPr/>
        </p:nvSpPr>
        <p:spPr>
          <a:xfrm>
            <a:off x="1143635" y="1635124"/>
            <a:ext cx="8000365" cy="4321696"/>
          </a:xfrm>
          <a:prstGeom prst="rect">
            <a:avLst/>
          </a:prstGeom>
        </p:spPr>
        <p:txBody>
          <a:bodyPr vert="horz" wrap="square" lIns="0" tIns="12700" rIns="0" bIns="0" rtlCol="0">
            <a:spAutoFit/>
          </a:bodyPr>
          <a:lstStyle/>
          <a:p>
            <a:pPr marL="373380" indent="-360680">
              <a:lnSpc>
                <a:spcPct val="100000"/>
              </a:lnSpc>
              <a:spcBef>
                <a:spcPts val="100"/>
              </a:spcBef>
              <a:buFont typeface="Wingdings"/>
              <a:buChar char=""/>
              <a:tabLst>
                <a:tab pos="373380" algn="l"/>
              </a:tabLst>
            </a:pPr>
            <a:r>
              <a:rPr sz="2800" b="1" spc="-10" dirty="0">
                <a:latin typeface="Carlito"/>
                <a:cs typeface="Carlito"/>
              </a:rPr>
              <a:t>Brings Healthcare </a:t>
            </a:r>
            <a:r>
              <a:rPr sz="2800" b="1" spc="-5" dirty="0">
                <a:latin typeface="Carlito"/>
                <a:cs typeface="Carlito"/>
              </a:rPr>
              <a:t>Experts </a:t>
            </a:r>
            <a:r>
              <a:rPr sz="2800" b="1" spc="-10" dirty="0">
                <a:latin typeface="Carlito"/>
                <a:cs typeface="Carlito"/>
              </a:rPr>
              <a:t>to </a:t>
            </a:r>
            <a:r>
              <a:rPr sz="2800" b="1" spc="-20" dirty="0">
                <a:latin typeface="Carlito"/>
                <a:cs typeface="Carlito"/>
              </a:rPr>
              <a:t>Remote</a:t>
            </a:r>
            <a:r>
              <a:rPr sz="2800" b="1" spc="85" dirty="0">
                <a:latin typeface="Carlito"/>
                <a:cs typeface="Carlito"/>
              </a:rPr>
              <a:t> </a:t>
            </a:r>
            <a:r>
              <a:rPr sz="2800" b="1" spc="-10" dirty="0">
                <a:latin typeface="Carlito"/>
                <a:cs typeface="Carlito"/>
              </a:rPr>
              <a:t>Areas</a:t>
            </a:r>
            <a:endParaRPr sz="2800">
              <a:latin typeface="Carlito"/>
              <a:cs typeface="Carlito"/>
            </a:endParaRPr>
          </a:p>
          <a:p>
            <a:pPr marL="292100" indent="-280035">
              <a:lnSpc>
                <a:spcPct val="100000"/>
              </a:lnSpc>
              <a:buFont typeface="Wingdings"/>
              <a:buChar char=""/>
              <a:tabLst>
                <a:tab pos="292735" algn="l"/>
              </a:tabLst>
            </a:pPr>
            <a:r>
              <a:rPr sz="2800" b="1" spc="-20" dirty="0">
                <a:latin typeface="Carlito"/>
                <a:cs typeface="Carlito"/>
              </a:rPr>
              <a:t>Saves </a:t>
            </a:r>
            <a:r>
              <a:rPr sz="2800" b="1" spc="-10" dirty="0">
                <a:latin typeface="Carlito"/>
                <a:cs typeface="Carlito"/>
              </a:rPr>
              <a:t>Time </a:t>
            </a:r>
            <a:r>
              <a:rPr sz="2800" b="1" dirty="0">
                <a:latin typeface="Carlito"/>
                <a:cs typeface="Carlito"/>
              </a:rPr>
              <a:t>and </a:t>
            </a:r>
            <a:r>
              <a:rPr sz="2800" b="1" spc="-50" dirty="0">
                <a:latin typeface="Carlito"/>
                <a:cs typeface="Carlito"/>
              </a:rPr>
              <a:t>Travel </a:t>
            </a:r>
            <a:r>
              <a:rPr sz="2800" b="1" spc="-15" dirty="0">
                <a:latin typeface="Carlito"/>
                <a:cs typeface="Carlito"/>
              </a:rPr>
              <a:t>Costs for</a:t>
            </a:r>
            <a:r>
              <a:rPr sz="2800" b="1" spc="130" dirty="0">
                <a:latin typeface="Carlito"/>
                <a:cs typeface="Carlito"/>
              </a:rPr>
              <a:t> </a:t>
            </a:r>
            <a:r>
              <a:rPr sz="2800" b="1" spc="-15" dirty="0">
                <a:latin typeface="Carlito"/>
                <a:cs typeface="Carlito"/>
              </a:rPr>
              <a:t>Patients</a:t>
            </a:r>
            <a:endParaRPr sz="2800">
              <a:latin typeface="Carlito"/>
              <a:cs typeface="Carlito"/>
            </a:endParaRPr>
          </a:p>
          <a:p>
            <a:pPr marL="292100" indent="-280035">
              <a:lnSpc>
                <a:spcPct val="100000"/>
              </a:lnSpc>
              <a:buFont typeface="Wingdings"/>
              <a:buChar char=""/>
              <a:tabLst>
                <a:tab pos="292735" algn="l"/>
              </a:tabLst>
            </a:pPr>
            <a:r>
              <a:rPr sz="2800" b="1" spc="-5" dirty="0">
                <a:latin typeface="Carlito"/>
                <a:cs typeface="Carlito"/>
              </a:rPr>
              <a:t>See </a:t>
            </a:r>
            <a:r>
              <a:rPr sz="2800" b="1" spc="-15" dirty="0">
                <a:latin typeface="Carlito"/>
                <a:cs typeface="Carlito"/>
              </a:rPr>
              <a:t>More Patients </a:t>
            </a:r>
            <a:r>
              <a:rPr sz="2800" b="1" spc="-5" dirty="0">
                <a:latin typeface="Carlito"/>
                <a:cs typeface="Carlito"/>
              </a:rPr>
              <a:t>in Less</a:t>
            </a:r>
            <a:r>
              <a:rPr sz="2800" b="1" spc="105" dirty="0">
                <a:latin typeface="Carlito"/>
                <a:cs typeface="Carlito"/>
              </a:rPr>
              <a:t> </a:t>
            </a:r>
            <a:r>
              <a:rPr sz="2800" b="1" spc="-10" dirty="0">
                <a:latin typeface="Carlito"/>
                <a:cs typeface="Carlito"/>
              </a:rPr>
              <a:t>Time</a:t>
            </a:r>
            <a:endParaRPr sz="2800">
              <a:latin typeface="Carlito"/>
              <a:cs typeface="Carlito"/>
            </a:endParaRPr>
          </a:p>
          <a:p>
            <a:pPr marL="292100" indent="-280035">
              <a:lnSpc>
                <a:spcPct val="100000"/>
              </a:lnSpc>
              <a:buFont typeface="Wingdings"/>
              <a:buChar char=""/>
              <a:tabLst>
                <a:tab pos="292735" algn="l"/>
              </a:tabLst>
            </a:pPr>
            <a:r>
              <a:rPr sz="2800" b="1" spc="-15" dirty="0">
                <a:latin typeface="Carlito"/>
                <a:cs typeface="Carlito"/>
              </a:rPr>
              <a:t>Closest </a:t>
            </a:r>
            <a:r>
              <a:rPr sz="2800" b="1" spc="-10" dirty="0">
                <a:latin typeface="Carlito"/>
                <a:cs typeface="Carlito"/>
              </a:rPr>
              <a:t>to </a:t>
            </a:r>
            <a:r>
              <a:rPr sz="2800" b="1" dirty="0">
                <a:latin typeface="Carlito"/>
                <a:cs typeface="Carlito"/>
              </a:rPr>
              <a:t>an </a:t>
            </a:r>
            <a:r>
              <a:rPr sz="2800" b="1" spc="-5" dirty="0">
                <a:latin typeface="Carlito"/>
                <a:cs typeface="Carlito"/>
              </a:rPr>
              <a:t>in </a:t>
            </a:r>
            <a:r>
              <a:rPr sz="2800" b="1" spc="-10" dirty="0">
                <a:latin typeface="Carlito"/>
                <a:cs typeface="Carlito"/>
              </a:rPr>
              <a:t>person-consult, </a:t>
            </a:r>
            <a:r>
              <a:rPr sz="2800" b="1" spc="-15" dirty="0">
                <a:latin typeface="Carlito"/>
                <a:cs typeface="Carlito"/>
              </a:rPr>
              <a:t>real </a:t>
            </a:r>
            <a:r>
              <a:rPr sz="2800" b="1">
                <a:latin typeface="Carlito"/>
                <a:cs typeface="Carlito"/>
              </a:rPr>
              <a:t>time</a:t>
            </a:r>
            <a:r>
              <a:rPr sz="2800" b="1" spc="170">
                <a:latin typeface="Carlito"/>
                <a:cs typeface="Carlito"/>
              </a:rPr>
              <a:t> </a:t>
            </a:r>
            <a:r>
              <a:rPr sz="2800" b="1" spc="-15" smtClean="0">
                <a:latin typeface="Carlito"/>
                <a:cs typeface="Carlito"/>
              </a:rPr>
              <a:t>interaction</a:t>
            </a:r>
            <a:endParaRPr lang="en-IN" sz="2800" b="1" spc="-15" dirty="0" smtClean="0">
              <a:latin typeface="Carlito"/>
              <a:cs typeface="Carlito"/>
            </a:endParaRPr>
          </a:p>
          <a:p>
            <a:pPr marL="292100" indent="-280035">
              <a:lnSpc>
                <a:spcPct val="100000"/>
              </a:lnSpc>
              <a:buFont typeface="Wingdings"/>
              <a:buChar char=""/>
              <a:tabLst>
                <a:tab pos="292735" algn="l"/>
              </a:tabLst>
            </a:pPr>
            <a:r>
              <a:rPr lang="en-IN" sz="2800" b="1" spc="-15" dirty="0" smtClean="0">
                <a:latin typeface="Carlito"/>
                <a:cs typeface="Carlito"/>
              </a:rPr>
              <a:t>Less pressure staff</a:t>
            </a:r>
          </a:p>
          <a:p>
            <a:pPr marL="292100" indent="-280035">
              <a:lnSpc>
                <a:spcPct val="100000"/>
              </a:lnSpc>
              <a:buFont typeface="Wingdings"/>
              <a:buChar char=""/>
              <a:tabLst>
                <a:tab pos="292735" algn="l"/>
              </a:tabLst>
            </a:pPr>
            <a:r>
              <a:rPr lang="en-IN" sz="2800" b="1" spc="-15" dirty="0" smtClean="0">
                <a:latin typeface="Carlito"/>
                <a:cs typeface="Carlito"/>
              </a:rPr>
              <a:t> Control on visitor patients</a:t>
            </a:r>
          </a:p>
          <a:p>
            <a:pPr marL="292100" indent="-280035">
              <a:lnSpc>
                <a:spcPct val="100000"/>
              </a:lnSpc>
              <a:buFont typeface="Wingdings"/>
              <a:buChar char=""/>
              <a:tabLst>
                <a:tab pos="292735" algn="l"/>
              </a:tabLst>
            </a:pPr>
            <a:r>
              <a:rPr lang="en-IN" sz="2800" b="1" spc="-15" dirty="0" smtClean="0">
                <a:latin typeface="Carlito"/>
                <a:cs typeface="Carlito"/>
              </a:rPr>
              <a:t>24*7 hours services available</a:t>
            </a:r>
          </a:p>
          <a:p>
            <a:pPr marL="292100" indent="-280035">
              <a:lnSpc>
                <a:spcPct val="100000"/>
              </a:lnSpc>
              <a:buFont typeface="Wingdings"/>
              <a:buChar char=""/>
              <a:tabLst>
                <a:tab pos="292735" algn="l"/>
              </a:tabLst>
            </a:pPr>
            <a:endParaRPr lang="en-IN" sz="2800" b="1" spc="-15" dirty="0" smtClean="0">
              <a:latin typeface="Carlito"/>
              <a:cs typeface="Carlito"/>
            </a:endParaRPr>
          </a:p>
          <a:p>
            <a:pPr marL="292100" indent="-280035">
              <a:lnSpc>
                <a:spcPct val="100000"/>
              </a:lnSpc>
              <a:tabLst>
                <a:tab pos="292735" algn="l"/>
              </a:tabLst>
            </a:pPr>
            <a:endParaRPr sz="280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5471795"/>
            <a:ext cx="9601200" cy="443711"/>
          </a:xfrm>
          <a:prstGeom prst="rect">
            <a:avLst/>
          </a:prstGeom>
        </p:spPr>
        <p:txBody>
          <a:bodyPr vert="horz" wrap="square" lIns="0" tIns="12700" rIns="0" bIns="0" rtlCol="0">
            <a:spAutoFit/>
          </a:bodyPr>
          <a:lstStyle/>
          <a:p>
            <a:pPr marL="12700" marR="5080" indent="-3810" algn="ctr">
              <a:lnSpc>
                <a:spcPct val="100000"/>
              </a:lnSpc>
              <a:spcBef>
                <a:spcPts val="100"/>
              </a:spcBef>
            </a:pPr>
            <a:endParaRPr sz="2800">
              <a:latin typeface="Carlito"/>
              <a:cs typeface="Carlito"/>
            </a:endParaRPr>
          </a:p>
        </p:txBody>
      </p:sp>
      <p:sp>
        <p:nvSpPr>
          <p:cNvPr id="5" name="object 4"/>
          <p:cNvSpPr/>
          <p:nvPr/>
        </p:nvSpPr>
        <p:spPr>
          <a:xfrm>
            <a:off x="914400" y="838201"/>
            <a:ext cx="2514600" cy="1295400"/>
          </a:xfrm>
          <a:prstGeom prst="rect">
            <a:avLst/>
          </a:prstGeom>
          <a:blipFill>
            <a:blip r:embed="rId3" cstate="print"/>
            <a:stretch>
              <a:fillRect/>
            </a:stretch>
          </a:blipFill>
        </p:spPr>
        <p:txBody>
          <a:bodyPr wrap="square" lIns="0" tIns="0" rIns="0" bIns="0" rtlCol="0"/>
          <a:lstStyle/>
          <a:p>
            <a:endParaRPr/>
          </a:p>
        </p:txBody>
      </p:sp>
      <p:pic>
        <p:nvPicPr>
          <p:cNvPr id="6" name="Picture 2" descr="C:\Users\Admin\Desktop\video data\call centresuite\Call Center Suite\Slide2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0"/>
            <a:ext cx="12153845" cy="6705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object 4"/>
          <p:cNvSpPr/>
          <p:nvPr/>
        </p:nvSpPr>
        <p:spPr>
          <a:xfrm>
            <a:off x="185420" y="208278"/>
            <a:ext cx="1871980" cy="108712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5918200" cy="695960"/>
          </a:xfrm>
        </p:spPr>
        <p:txBody>
          <a:bodyPr/>
          <a:lstStyle/>
          <a:p>
            <a:r>
              <a:rPr lang="en-IN" dirty="0" smtClean="0">
                <a:solidFill>
                  <a:schemeClr val="tx1"/>
                </a:solidFill>
              </a:rPr>
              <a:t>Company Profile</a:t>
            </a:r>
            <a:endParaRPr lang="en-US" dirty="0">
              <a:solidFill>
                <a:schemeClr val="tx1"/>
              </a:solidFill>
            </a:endParaRPr>
          </a:p>
        </p:txBody>
      </p:sp>
      <p:sp>
        <p:nvSpPr>
          <p:cNvPr id="3" name="Text Placeholder 2"/>
          <p:cNvSpPr>
            <a:spLocks noGrp="1"/>
          </p:cNvSpPr>
          <p:nvPr>
            <p:ph type="body" idx="1"/>
          </p:nvPr>
        </p:nvSpPr>
        <p:spPr>
          <a:xfrm>
            <a:off x="533400" y="685800"/>
            <a:ext cx="11353800" cy="2462213"/>
          </a:xfrm>
        </p:spPr>
        <p:txBody>
          <a:bodyPr/>
          <a:lstStyle/>
          <a:p>
            <a:endParaRPr lang="en-US" sz="2000" dirty="0" smtClean="0"/>
          </a:p>
          <a:p>
            <a:r>
              <a:rPr lang="en-US" sz="2000" dirty="0" smtClean="0"/>
              <a:t>Since 2003 Aria Telecom is working hard towards satisfaction of our clients, with our team efforts &amp; our client’s support we became India’s No 1 IVR, Voice Logger &amp; in many more customized telecom solutions company. </a:t>
            </a:r>
          </a:p>
          <a:p>
            <a:r>
              <a:rPr lang="en-US" sz="2000" dirty="0" smtClean="0"/>
              <a:t>Aria has team of more than 20 qualified engineers for R&amp;D &amp; support. Aria also has most experienced team of marketing managers with technical background to understand client requirements. Aria has presence in most of the metro cities in India. Aria also has clients outside India like Nepal, Bhutan, Africa countries, Arab countries.</a:t>
            </a:r>
            <a:endParaRPr lang="en-US" sz="2000" dirty="0"/>
          </a:p>
        </p:txBody>
      </p:sp>
      <p:sp>
        <p:nvSpPr>
          <p:cNvPr id="4" name="Rectangle 3"/>
          <p:cNvSpPr/>
          <p:nvPr/>
        </p:nvSpPr>
        <p:spPr>
          <a:xfrm>
            <a:off x="304800" y="3276600"/>
            <a:ext cx="9677400" cy="3416320"/>
          </a:xfrm>
          <a:prstGeom prst="rect">
            <a:avLst/>
          </a:prstGeom>
        </p:spPr>
        <p:txBody>
          <a:bodyPr wrap="square">
            <a:spAutoFit/>
          </a:bodyPr>
          <a:lstStyle/>
          <a:p>
            <a:r>
              <a:rPr lang="en-US" sz="2400" b="1" dirty="0" smtClean="0"/>
              <a:t>Aria Product Profile: </a:t>
            </a:r>
          </a:p>
          <a:p>
            <a:r>
              <a:rPr lang="en-US" sz="2400" b="1" dirty="0" smtClean="0"/>
              <a:t>1. </a:t>
            </a:r>
            <a:r>
              <a:rPr lang="en-US" sz="2400" b="1" dirty="0" err="1" smtClean="0"/>
              <a:t>Parth</a:t>
            </a:r>
            <a:r>
              <a:rPr lang="en-US" sz="2400" b="1" dirty="0" smtClean="0"/>
              <a:t> – Unified Communication System, Can be used for following applications: IP PBX, IVRS, Call Center Applications, Predictive dialer, OBD IVRS, Conference Bridge, ISDN PRI Logger, Intercom for housing society system , CRM, Live Chat, ACD </a:t>
            </a:r>
          </a:p>
          <a:p>
            <a:r>
              <a:rPr lang="en-US" sz="2400" b="1" dirty="0" smtClean="0"/>
              <a:t>2. TVRS- Telephone Voice Recording System </a:t>
            </a:r>
          </a:p>
          <a:p>
            <a:r>
              <a:rPr lang="en-US" sz="2400" b="1" dirty="0" smtClean="0"/>
              <a:t>3. Embedded Voice Logger- Non PC Based Voice Logger </a:t>
            </a:r>
          </a:p>
          <a:p>
            <a:r>
              <a:rPr lang="en-US" sz="2400" b="1" dirty="0" smtClean="0"/>
              <a:t>4. Aria Call Center Noise Cancelling Headsets: High quality call center Noise Canceling Headset with USB, RJ9, 2.5mm, 3.5mm, Dial pad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521715"/>
            <a:ext cx="5867400" cy="566822"/>
          </a:xfrm>
          <a:prstGeom prst="rect">
            <a:avLst/>
          </a:prstGeom>
        </p:spPr>
        <p:txBody>
          <a:bodyPr vert="horz" wrap="square" lIns="0" tIns="12700" rIns="0" bIns="0" rtlCol="0">
            <a:spAutoFit/>
          </a:bodyPr>
          <a:lstStyle/>
          <a:p>
            <a:pPr marL="12700">
              <a:lnSpc>
                <a:spcPct val="100000"/>
              </a:lnSpc>
              <a:spcBef>
                <a:spcPts val="100"/>
              </a:spcBef>
            </a:pPr>
            <a:r>
              <a:rPr lang="en-IN" sz="3600" dirty="0" smtClean="0">
                <a:solidFill>
                  <a:schemeClr val="tx1"/>
                </a:solidFill>
              </a:rPr>
              <a:t>OPD Appointment system</a:t>
            </a:r>
            <a:endParaRPr sz="3600">
              <a:solidFill>
                <a:schemeClr val="tx1"/>
              </a:solidFill>
            </a:endParaRPr>
          </a:p>
        </p:txBody>
      </p:sp>
      <p:sp>
        <p:nvSpPr>
          <p:cNvPr id="3" name="object 3"/>
          <p:cNvSpPr txBox="1"/>
          <p:nvPr/>
        </p:nvSpPr>
        <p:spPr>
          <a:xfrm>
            <a:off x="1157287" y="1501140"/>
            <a:ext cx="9469755" cy="743793"/>
          </a:xfrm>
          <a:prstGeom prst="rect">
            <a:avLst/>
          </a:prstGeom>
        </p:spPr>
        <p:txBody>
          <a:bodyPr vert="horz" wrap="square" lIns="0" tIns="12700" rIns="0" bIns="0" rtlCol="0">
            <a:spAutoFit/>
          </a:bodyPr>
          <a:lstStyle/>
          <a:p>
            <a:pPr>
              <a:lnSpc>
                <a:spcPct val="100000"/>
              </a:lnSpc>
              <a:spcBef>
                <a:spcPts val="15"/>
              </a:spcBef>
            </a:pPr>
            <a:endParaRPr sz="2350">
              <a:latin typeface="Carlito"/>
              <a:cs typeface="Carlito"/>
            </a:endParaRPr>
          </a:p>
          <a:p>
            <a:pPr marL="12700">
              <a:lnSpc>
                <a:spcPct val="100000"/>
              </a:lnSpc>
              <a:spcBef>
                <a:spcPts val="5"/>
              </a:spcBef>
            </a:pPr>
            <a:r>
              <a:rPr sz="2400" b="1" spc="-10" smtClean="0">
                <a:latin typeface="Carlito"/>
                <a:cs typeface="Carlito"/>
              </a:rPr>
              <a:t>.</a:t>
            </a:r>
            <a:endParaRPr sz="2400">
              <a:latin typeface="Carlito"/>
              <a:cs typeface="Carlito"/>
            </a:endParaRPr>
          </a:p>
        </p:txBody>
      </p:sp>
      <p:sp>
        <p:nvSpPr>
          <p:cNvPr id="4" name="Rectangle 3"/>
          <p:cNvSpPr/>
          <p:nvPr/>
        </p:nvSpPr>
        <p:spPr>
          <a:xfrm>
            <a:off x="304800" y="1752600"/>
            <a:ext cx="11125200" cy="4524315"/>
          </a:xfrm>
          <a:prstGeom prst="rect">
            <a:avLst/>
          </a:prstGeom>
        </p:spPr>
        <p:txBody>
          <a:bodyPr wrap="square">
            <a:spAutoFit/>
          </a:bodyPr>
          <a:lstStyle/>
          <a:p>
            <a:r>
              <a:rPr lang="en-US" sz="3200" dirty="0" smtClean="0"/>
              <a:t>OPD Appointment system is an online patient appointment booking system for doctor using IVRS, Website/ Portal and Mobile app.</a:t>
            </a:r>
          </a:p>
          <a:p>
            <a:r>
              <a:rPr lang="en-US" sz="3200" dirty="0" smtClean="0"/>
              <a:t>OPD appointment system is available on the internet, allows patients to book an appointment from the comfort of their homes, using their computer, laptop or mobile, and at any time. Patient can book appointment via IVR, website portal and Mobile app</a:t>
            </a:r>
          </a:p>
          <a:p>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4525"/>
            <a:ext cx="5486400"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000000"/>
                </a:solidFill>
              </a:rPr>
              <a:t>KEY</a:t>
            </a:r>
            <a:r>
              <a:rPr sz="3600" spc="-50" dirty="0">
                <a:solidFill>
                  <a:srgbClr val="000000"/>
                </a:solidFill>
              </a:rPr>
              <a:t> </a:t>
            </a:r>
            <a:r>
              <a:rPr sz="3600" spc="-5" dirty="0">
                <a:solidFill>
                  <a:srgbClr val="000000"/>
                </a:solidFill>
              </a:rPr>
              <a:t>FUNCTIONALITIES</a:t>
            </a:r>
            <a:endParaRPr sz="3600"/>
          </a:p>
        </p:txBody>
      </p:sp>
      <p:sp>
        <p:nvSpPr>
          <p:cNvPr id="3" name="object 3"/>
          <p:cNvSpPr txBox="1"/>
          <p:nvPr/>
        </p:nvSpPr>
        <p:spPr>
          <a:xfrm>
            <a:off x="661034" y="1583054"/>
            <a:ext cx="8344534" cy="3336811"/>
          </a:xfrm>
          <a:prstGeom prst="rect">
            <a:avLst/>
          </a:prstGeom>
        </p:spPr>
        <p:txBody>
          <a:bodyPr vert="horz" wrap="square" lIns="0" tIns="12700" rIns="0" bIns="0" rtlCol="0">
            <a:spAutoFit/>
          </a:bodyPr>
          <a:lstStyle/>
          <a:p>
            <a:pPr marL="252729" indent="-240665">
              <a:lnSpc>
                <a:spcPct val="100000"/>
              </a:lnSpc>
              <a:spcBef>
                <a:spcPts val="100"/>
              </a:spcBef>
              <a:buSzPct val="95833"/>
              <a:buFont typeface="Wingdings"/>
              <a:buChar char=""/>
              <a:tabLst>
                <a:tab pos="253365" algn="l"/>
              </a:tabLst>
            </a:pPr>
            <a:r>
              <a:rPr sz="2400" b="1" dirty="0">
                <a:latin typeface="Carlito"/>
                <a:cs typeface="Carlito"/>
              </a:rPr>
              <a:t>Book</a:t>
            </a:r>
            <a:r>
              <a:rPr sz="2400" b="1" spc="-25" dirty="0">
                <a:latin typeface="Carlito"/>
                <a:cs typeface="Carlito"/>
              </a:rPr>
              <a:t> </a:t>
            </a:r>
            <a:r>
              <a:rPr sz="2400" b="1" spc="-10" dirty="0">
                <a:latin typeface="Carlito"/>
                <a:cs typeface="Carlito"/>
              </a:rPr>
              <a:t>Appointment</a:t>
            </a:r>
            <a:endParaRPr sz="2400" b="1">
              <a:latin typeface="Carlito"/>
              <a:cs typeface="Carlito"/>
            </a:endParaRPr>
          </a:p>
          <a:p>
            <a:pPr marL="252729" indent="-240665">
              <a:lnSpc>
                <a:spcPct val="100000"/>
              </a:lnSpc>
              <a:buSzPct val="95833"/>
              <a:buFont typeface="Wingdings"/>
              <a:buChar char=""/>
              <a:tabLst>
                <a:tab pos="253365" algn="l"/>
              </a:tabLst>
            </a:pPr>
            <a:r>
              <a:rPr sz="2400" b="1" spc="-10" dirty="0">
                <a:latin typeface="Carlito"/>
                <a:cs typeface="Carlito"/>
              </a:rPr>
              <a:t>Appointment </a:t>
            </a:r>
            <a:r>
              <a:rPr sz="2400" b="1" spc="-15" dirty="0">
                <a:latin typeface="Carlito"/>
                <a:cs typeface="Carlito"/>
              </a:rPr>
              <a:t>details </a:t>
            </a:r>
            <a:r>
              <a:rPr sz="2400" b="1" spc="-10" dirty="0">
                <a:latin typeface="Carlito"/>
                <a:cs typeface="Carlito"/>
              </a:rPr>
              <a:t>sent to </a:t>
            </a:r>
            <a:r>
              <a:rPr sz="2400" b="1" spc="-20" dirty="0">
                <a:latin typeface="Carlito"/>
                <a:cs typeface="Carlito"/>
              </a:rPr>
              <a:t>patient’s </a:t>
            </a:r>
            <a:r>
              <a:rPr sz="2400" b="1" spc="-5" dirty="0">
                <a:latin typeface="Carlito"/>
                <a:cs typeface="Carlito"/>
              </a:rPr>
              <a:t>mobile </a:t>
            </a:r>
            <a:r>
              <a:rPr sz="2400" b="1" spc="-10" dirty="0">
                <a:latin typeface="Carlito"/>
                <a:cs typeface="Carlito"/>
              </a:rPr>
              <a:t>number </a:t>
            </a:r>
            <a:r>
              <a:rPr sz="2400" b="1" spc="-5">
                <a:latin typeface="Carlito"/>
                <a:cs typeface="Carlito"/>
              </a:rPr>
              <a:t>with</a:t>
            </a:r>
            <a:r>
              <a:rPr sz="2400" b="1" spc="210">
                <a:latin typeface="Carlito"/>
                <a:cs typeface="Carlito"/>
              </a:rPr>
              <a:t> </a:t>
            </a:r>
            <a:r>
              <a:rPr sz="2400" b="1" spc="-15" smtClean="0">
                <a:latin typeface="Carlito"/>
                <a:cs typeface="Carlito"/>
              </a:rPr>
              <a:t>date,</a:t>
            </a:r>
            <a:r>
              <a:rPr sz="2400" b="1" spc="-5" smtClean="0">
                <a:latin typeface="Carlito"/>
                <a:cs typeface="Carlito"/>
              </a:rPr>
              <a:t>time</a:t>
            </a:r>
            <a:r>
              <a:rPr sz="2400" b="1" spc="-5" dirty="0">
                <a:latin typeface="Carlito"/>
                <a:cs typeface="Carlito"/>
              </a:rPr>
              <a:t>, </a:t>
            </a:r>
            <a:r>
              <a:rPr sz="2400" b="1" spc="-10" dirty="0">
                <a:latin typeface="Carlito"/>
                <a:cs typeface="Carlito"/>
              </a:rPr>
              <a:t>appointment </a:t>
            </a:r>
            <a:r>
              <a:rPr sz="2400" b="1" spc="-5" dirty="0">
                <a:latin typeface="Carlito"/>
                <a:cs typeface="Carlito"/>
              </a:rPr>
              <a:t>number</a:t>
            </a:r>
            <a:r>
              <a:rPr sz="2400" b="1" spc="30" dirty="0">
                <a:latin typeface="Carlito"/>
                <a:cs typeface="Carlito"/>
              </a:rPr>
              <a:t> </a:t>
            </a:r>
            <a:r>
              <a:rPr sz="2400" b="1" spc="-20" dirty="0">
                <a:latin typeface="Carlito"/>
                <a:cs typeface="Carlito"/>
              </a:rPr>
              <a:t>etc.</a:t>
            </a:r>
            <a:endParaRPr sz="2400" b="1">
              <a:latin typeface="Carlito"/>
              <a:cs typeface="Carlito"/>
            </a:endParaRPr>
          </a:p>
          <a:p>
            <a:pPr marL="252729" indent="-240665">
              <a:lnSpc>
                <a:spcPct val="100000"/>
              </a:lnSpc>
              <a:buSzPct val="95833"/>
              <a:buFont typeface="Wingdings"/>
              <a:buChar char=""/>
              <a:tabLst>
                <a:tab pos="253365" algn="l"/>
              </a:tabLst>
            </a:pPr>
            <a:r>
              <a:rPr sz="2400" b="1" spc="-10" dirty="0">
                <a:latin typeface="Carlito"/>
                <a:cs typeface="Carlito"/>
              </a:rPr>
              <a:t>Doctor/Patient</a:t>
            </a:r>
            <a:r>
              <a:rPr sz="2400" b="1" spc="-40" dirty="0">
                <a:latin typeface="Carlito"/>
                <a:cs typeface="Carlito"/>
              </a:rPr>
              <a:t> </a:t>
            </a:r>
            <a:r>
              <a:rPr sz="2400" b="1" spc="-5" dirty="0">
                <a:latin typeface="Carlito"/>
                <a:cs typeface="Carlito"/>
              </a:rPr>
              <a:t>login</a:t>
            </a:r>
            <a:endParaRPr sz="2400" b="1">
              <a:latin typeface="Carlito"/>
              <a:cs typeface="Carlito"/>
            </a:endParaRPr>
          </a:p>
          <a:p>
            <a:pPr marL="252729" indent="-240665">
              <a:lnSpc>
                <a:spcPct val="100000"/>
              </a:lnSpc>
              <a:buSzPct val="95833"/>
              <a:buFont typeface="Wingdings"/>
              <a:buChar char=""/>
              <a:tabLst>
                <a:tab pos="253365" algn="l"/>
                <a:tab pos="1600835" algn="l"/>
              </a:tabLst>
            </a:pPr>
            <a:r>
              <a:rPr lang="en-IN" sz="2400" b="1" dirty="0" smtClean="0">
                <a:latin typeface="Carlito"/>
                <a:cs typeface="Carlito"/>
              </a:rPr>
              <a:t>Web based , Mobile App , IVRS Appointment booking system</a:t>
            </a:r>
          </a:p>
          <a:p>
            <a:pPr marL="252729" indent="-240665">
              <a:lnSpc>
                <a:spcPct val="100000"/>
              </a:lnSpc>
              <a:buSzPct val="95833"/>
              <a:buFont typeface="Wingdings"/>
              <a:buChar char=""/>
              <a:tabLst>
                <a:tab pos="253365" algn="l"/>
                <a:tab pos="1600835" algn="l"/>
              </a:tabLst>
            </a:pPr>
            <a:r>
              <a:rPr lang="en-IN" sz="2400" b="1" dirty="0" smtClean="0">
                <a:latin typeface="Carlito"/>
                <a:cs typeface="Carlito"/>
              </a:rPr>
              <a:t>Book any time and any where</a:t>
            </a:r>
            <a:endParaRPr sz="2400" b="1">
              <a:latin typeface="Carlito"/>
              <a:cs typeface="Carlito"/>
            </a:endParaRPr>
          </a:p>
          <a:p>
            <a:pPr marL="252729" indent="-240665">
              <a:lnSpc>
                <a:spcPct val="100000"/>
              </a:lnSpc>
              <a:buSzPct val="95833"/>
              <a:tabLst>
                <a:tab pos="253365" algn="l"/>
              </a:tabLst>
            </a:pPr>
            <a:endParaRPr sz="2400">
              <a:latin typeface="Carlito"/>
              <a:cs typeface="Carlito"/>
            </a:endParaRPr>
          </a:p>
          <a:p>
            <a:pPr marL="252729" indent="-240665">
              <a:lnSpc>
                <a:spcPct val="100000"/>
              </a:lnSpc>
              <a:buSzPct val="95833"/>
              <a:tabLst>
                <a:tab pos="253365" algn="l"/>
              </a:tabLst>
            </a:pPr>
            <a:endParaRPr sz="24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12192000" cy="769620"/>
          </a:xfrm>
          <a:custGeom>
            <a:avLst/>
            <a:gdLst/>
            <a:ahLst/>
            <a:cxnLst/>
            <a:rect l="l" t="t" r="r" b="b"/>
            <a:pathLst>
              <a:path w="12192000" h="769620">
                <a:moveTo>
                  <a:pt x="12192000" y="0"/>
                </a:moveTo>
                <a:lnTo>
                  <a:pt x="0" y="0"/>
                </a:lnTo>
                <a:lnTo>
                  <a:pt x="0" y="769620"/>
                </a:lnTo>
                <a:lnTo>
                  <a:pt x="12192000" y="769620"/>
                </a:lnTo>
                <a:lnTo>
                  <a:pt x="12192000" y="0"/>
                </a:lnTo>
                <a:close/>
              </a:path>
            </a:pathLst>
          </a:custGeom>
          <a:solidFill>
            <a:srgbClr val="4F81BC"/>
          </a:solidFill>
        </p:spPr>
        <p:txBody>
          <a:bodyPr wrap="square" lIns="0" tIns="0" rIns="0" bIns="0" rtlCol="0"/>
          <a:lstStyle/>
          <a:p>
            <a:endParaRPr/>
          </a:p>
        </p:txBody>
      </p:sp>
      <p:sp>
        <p:nvSpPr>
          <p:cNvPr id="5" name="object 5"/>
          <p:cNvSpPr txBox="1">
            <a:spLocks noGrp="1"/>
          </p:cNvSpPr>
          <p:nvPr>
            <p:ph type="title"/>
          </p:nvPr>
        </p:nvSpPr>
        <p:spPr>
          <a:xfrm>
            <a:off x="228600" y="-2159"/>
            <a:ext cx="10210800" cy="695960"/>
          </a:xfrm>
          <a:prstGeom prst="rect">
            <a:avLst/>
          </a:prstGeom>
        </p:spPr>
        <p:txBody>
          <a:bodyPr vert="horz" wrap="square" lIns="0" tIns="12700" rIns="0" bIns="0" rtlCol="0">
            <a:spAutoFit/>
          </a:bodyPr>
          <a:lstStyle/>
          <a:p>
            <a:pPr marL="16510" algn="ctr">
              <a:lnSpc>
                <a:spcPct val="100000"/>
              </a:lnSpc>
              <a:spcBef>
                <a:spcPts val="100"/>
              </a:spcBef>
            </a:pPr>
            <a:r>
              <a:rPr lang="en-IN" dirty="0" smtClean="0"/>
              <a:t>	</a:t>
            </a:r>
            <a:r>
              <a:rPr lang="en-IN" dirty="0" smtClean="0">
                <a:solidFill>
                  <a:schemeClr val="tx1"/>
                </a:solidFill>
              </a:rPr>
              <a:t>Web based </a:t>
            </a:r>
            <a:r>
              <a:rPr smtClean="0">
                <a:solidFill>
                  <a:schemeClr val="tx1"/>
                </a:solidFill>
              </a:rPr>
              <a:t>APPOINTMENT</a:t>
            </a:r>
            <a:r>
              <a:rPr spc="-90" smtClean="0">
                <a:solidFill>
                  <a:schemeClr val="tx1"/>
                </a:solidFill>
              </a:rPr>
              <a:t> </a:t>
            </a:r>
            <a:endParaRPr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3352800" y="762000"/>
            <a:ext cx="8839200" cy="6096000"/>
          </a:xfrm>
          <a:prstGeom prst="rect">
            <a:avLst/>
          </a:prstGeom>
          <a:noFill/>
          <a:ln w="9525">
            <a:noFill/>
            <a:miter lim="800000"/>
            <a:headEnd/>
            <a:tailEnd/>
          </a:ln>
          <a:effectLst/>
        </p:spPr>
      </p:pic>
      <p:sp>
        <p:nvSpPr>
          <p:cNvPr id="8" name="Rectangle 7"/>
          <p:cNvSpPr/>
          <p:nvPr/>
        </p:nvSpPr>
        <p:spPr>
          <a:xfrm>
            <a:off x="0" y="838200"/>
            <a:ext cx="3352800" cy="5262979"/>
          </a:xfrm>
          <a:prstGeom prst="rect">
            <a:avLst/>
          </a:prstGeom>
        </p:spPr>
        <p:txBody>
          <a:bodyPr wrap="square">
            <a:spAutoFit/>
          </a:bodyPr>
          <a:lstStyle/>
          <a:p>
            <a:pPr>
              <a:buFont typeface="Wingdings" pitchFamily="2" charset="2"/>
              <a:buChar char="v"/>
            </a:pPr>
            <a:r>
              <a:rPr lang="en-US" sz="2400" dirty="0" smtClean="0"/>
              <a:t>Patient will go to the website/portal to book appointment through online form. Patient will fill up all the details accordingly. After submitting the form, Confirmation Message will be send to patient’s mobile number. </a:t>
            </a:r>
          </a:p>
          <a:p>
            <a:pPr>
              <a:buFont typeface="Wingdings" pitchFamily="2" charset="2"/>
              <a:buChar char="v"/>
            </a:pPr>
            <a:r>
              <a:rPr lang="en-US" sz="2400" dirty="0" smtClean="0"/>
              <a:t>A Day before appointment: A reminder message will be sent to patient mobile number.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85800" y="212725"/>
            <a:ext cx="9448800" cy="566822"/>
          </a:xfrm>
          <a:prstGeom prst="rect">
            <a:avLst/>
          </a:prstGeom>
        </p:spPr>
        <p:txBody>
          <a:bodyPr vert="horz" wrap="square" lIns="0" tIns="12700" rIns="0" bIns="0" rtlCol="0">
            <a:spAutoFit/>
          </a:bodyPr>
          <a:lstStyle/>
          <a:p>
            <a:pPr algn="ctr"/>
            <a:r>
              <a:rPr lang="en-US" sz="3600" dirty="0" smtClean="0">
                <a:solidFill>
                  <a:schemeClr val="tx1"/>
                </a:solidFill>
              </a:rPr>
              <a:t>Appointment Booking through Mobile App </a:t>
            </a:r>
          </a:p>
        </p:txBody>
      </p:sp>
      <p:sp>
        <p:nvSpPr>
          <p:cNvPr id="4" name="Rectangle 3"/>
          <p:cNvSpPr/>
          <p:nvPr/>
        </p:nvSpPr>
        <p:spPr>
          <a:xfrm>
            <a:off x="457200" y="762000"/>
            <a:ext cx="10515600" cy="5693866"/>
          </a:xfrm>
          <a:prstGeom prst="rect">
            <a:avLst/>
          </a:prstGeom>
        </p:spPr>
        <p:txBody>
          <a:bodyPr wrap="square">
            <a:spAutoFit/>
          </a:bodyPr>
          <a:lstStyle/>
          <a:p>
            <a:r>
              <a:rPr lang="en-US" sz="2800" dirty="0" smtClean="0"/>
              <a:t>Patient can book appointment via mobile app. whenever appointment is booked, a confirmation message will be sent to patient mobile number. </a:t>
            </a:r>
          </a:p>
          <a:p>
            <a:r>
              <a:rPr lang="en-US" sz="2800" dirty="0" smtClean="0"/>
              <a:t>A day before appointment, a reminder will be sent to patient mobile number. </a:t>
            </a:r>
          </a:p>
          <a:p>
            <a:r>
              <a:rPr lang="en-US" sz="2800" b="1" dirty="0" smtClean="0"/>
              <a:t>Advanced features:- </a:t>
            </a:r>
          </a:p>
          <a:p>
            <a:pPr>
              <a:buFont typeface="Wingdings" pitchFamily="2" charset="2"/>
              <a:buChar char="q"/>
            </a:pPr>
            <a:r>
              <a:rPr lang="en-US" sz="2800" dirty="0" smtClean="0"/>
              <a:t> Signup with basic details </a:t>
            </a:r>
          </a:p>
          <a:p>
            <a:pPr>
              <a:buFont typeface="Wingdings" pitchFamily="2" charset="2"/>
              <a:buChar char="q"/>
            </a:pPr>
            <a:r>
              <a:rPr lang="en-US" sz="2800" dirty="0" smtClean="0"/>
              <a:t>Login using Email and password </a:t>
            </a:r>
          </a:p>
          <a:p>
            <a:pPr>
              <a:buFont typeface="Wingdings" pitchFamily="2" charset="2"/>
              <a:buChar char="q"/>
            </a:pPr>
            <a:r>
              <a:rPr lang="en-US" sz="2800" dirty="0" smtClean="0"/>
              <a:t> Forget password </a:t>
            </a:r>
          </a:p>
          <a:p>
            <a:pPr>
              <a:buFont typeface="Wingdings" pitchFamily="2" charset="2"/>
              <a:buChar char="q"/>
            </a:pPr>
            <a:r>
              <a:rPr lang="en-US" sz="2800" dirty="0" smtClean="0"/>
              <a:t> Create and edit patient profile. </a:t>
            </a:r>
          </a:p>
          <a:p>
            <a:pPr>
              <a:buFont typeface="Wingdings" pitchFamily="2" charset="2"/>
              <a:buChar char="q"/>
            </a:pPr>
            <a:r>
              <a:rPr lang="en-US" sz="2800" dirty="0" smtClean="0"/>
              <a:t> Map integration for the location purpose </a:t>
            </a:r>
          </a:p>
          <a:p>
            <a:pPr>
              <a:buFont typeface="Wingdings" pitchFamily="2" charset="2"/>
              <a:buChar char="q"/>
            </a:pPr>
            <a:r>
              <a:rPr lang="en-US" sz="2800" dirty="0" smtClean="0"/>
              <a:t> Acknowledgment to patient for appointment booking, cancellation or delay.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00200" y="253746"/>
            <a:ext cx="8000999" cy="505267"/>
          </a:xfrm>
          <a:prstGeom prst="rect">
            <a:avLst/>
          </a:prstGeom>
        </p:spPr>
        <p:txBody>
          <a:bodyPr vert="horz" wrap="square" lIns="0" tIns="12700" rIns="0" bIns="0" rtlCol="0">
            <a:spAutoFit/>
          </a:bodyPr>
          <a:lstStyle/>
          <a:p>
            <a:pPr marL="12700">
              <a:lnSpc>
                <a:spcPct val="100000"/>
              </a:lnSpc>
              <a:spcBef>
                <a:spcPts val="100"/>
              </a:spcBef>
            </a:pPr>
            <a:r>
              <a:rPr lang="en-IN" sz="3200" dirty="0" smtClean="0">
                <a:solidFill>
                  <a:schemeClr val="tx1"/>
                </a:solidFill>
              </a:rPr>
              <a:t>Appointment Book through Mobile App</a:t>
            </a:r>
            <a:endParaRPr sz="320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0" y="838200"/>
            <a:ext cx="12191999" cy="6019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19200" y="212725"/>
            <a:ext cx="8763000" cy="1490152"/>
          </a:xfrm>
          <a:prstGeom prst="rect">
            <a:avLst/>
          </a:prstGeom>
        </p:spPr>
        <p:txBody>
          <a:bodyPr vert="horz" wrap="square" lIns="0" tIns="12700" rIns="0" bIns="0" rtlCol="0">
            <a:spAutoFit/>
          </a:bodyPr>
          <a:lstStyle/>
          <a:p>
            <a:pPr algn="ctr"/>
            <a:r>
              <a:rPr lang="en-US" sz="3200" dirty="0" smtClean="0">
                <a:solidFill>
                  <a:schemeClr val="tx1"/>
                </a:solidFill>
              </a:rPr>
              <a:t/>
            </a:r>
            <a:br>
              <a:rPr lang="en-US" sz="3200" dirty="0" smtClean="0">
                <a:solidFill>
                  <a:schemeClr val="tx1"/>
                </a:solidFill>
              </a:rPr>
            </a:br>
            <a:r>
              <a:rPr lang="en-US" sz="3200" dirty="0" smtClean="0">
                <a:solidFill>
                  <a:schemeClr val="tx1"/>
                </a:solidFill>
              </a:rPr>
              <a:t>IVR Appointment Booking </a:t>
            </a:r>
            <a:br>
              <a:rPr lang="en-US" sz="3200" dirty="0" smtClean="0">
                <a:solidFill>
                  <a:schemeClr val="tx1"/>
                </a:solidFill>
              </a:rPr>
            </a:br>
            <a:endParaRPr sz="3200">
              <a:solidFill>
                <a:schemeClr val="tx1"/>
              </a:solidFill>
            </a:endParaRPr>
          </a:p>
        </p:txBody>
      </p:sp>
      <p:pic>
        <p:nvPicPr>
          <p:cNvPr id="3074" name="Picture 2"/>
          <p:cNvPicPr>
            <a:picLocks noChangeAspect="1" noChangeArrowheads="1"/>
          </p:cNvPicPr>
          <p:nvPr/>
        </p:nvPicPr>
        <p:blipFill>
          <a:blip r:embed="rId3"/>
          <a:srcRect/>
          <a:stretch>
            <a:fillRect/>
          </a:stretch>
        </p:blipFill>
        <p:spPr bwMode="auto">
          <a:xfrm>
            <a:off x="0" y="1295400"/>
            <a:ext cx="12192000" cy="5562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218433" y="7873"/>
            <a:ext cx="7073265" cy="513080"/>
          </a:xfrm>
          <a:prstGeom prst="rect">
            <a:avLst/>
          </a:prstGeom>
        </p:spPr>
        <p:txBody>
          <a:bodyPr vert="horz" wrap="square" lIns="0" tIns="12700" rIns="0" bIns="0" rtlCol="0">
            <a:spAutoFit/>
          </a:bodyPr>
          <a:lstStyle/>
          <a:p>
            <a:pPr marL="12700">
              <a:lnSpc>
                <a:spcPct val="100000"/>
              </a:lnSpc>
              <a:spcBef>
                <a:spcPts val="100"/>
              </a:spcBef>
            </a:pPr>
            <a:r>
              <a:rPr lang="en-IN" sz="3200" spc="-15" dirty="0" smtClean="0">
                <a:solidFill>
                  <a:srgbClr val="000000"/>
                </a:solidFill>
              </a:rPr>
              <a:t>IVR Call Flow Description</a:t>
            </a:r>
            <a:endParaRPr sz="3200"/>
          </a:p>
        </p:txBody>
      </p:sp>
      <p:sp>
        <p:nvSpPr>
          <p:cNvPr id="4" name="Rectangle 3"/>
          <p:cNvSpPr/>
          <p:nvPr/>
        </p:nvSpPr>
        <p:spPr>
          <a:xfrm>
            <a:off x="0" y="990601"/>
            <a:ext cx="12039600" cy="4708981"/>
          </a:xfrm>
          <a:prstGeom prst="rect">
            <a:avLst/>
          </a:prstGeom>
        </p:spPr>
        <p:txBody>
          <a:bodyPr wrap="square">
            <a:spAutoFit/>
          </a:bodyPr>
          <a:lstStyle/>
          <a:p>
            <a:r>
              <a:rPr lang="en-US" sz="2000" dirty="0" smtClean="0"/>
              <a:t>We have allotted Unique Number to doctors. Patient will call on one of those numbers welcome message will be play with doctor’s name. System will offer a choice prior up to 3 days booking (Today, Tomorrow and Day after tomorrow) and also offer a time slot (Morning, Afternoon &amp; Evening) as patient will give input by DTMF,IVR will pass the basic details of booking Patient phone no., Date and Time slot to system via API. </a:t>
            </a:r>
            <a:r>
              <a:rPr lang="en-US" sz="2000" b="1" dirty="0" smtClean="0"/>
              <a:t> </a:t>
            </a:r>
          </a:p>
          <a:p>
            <a:endParaRPr lang="en-US" sz="2000" dirty="0" smtClean="0"/>
          </a:p>
          <a:p>
            <a:r>
              <a:rPr lang="en-US" sz="2000" dirty="0" smtClean="0"/>
              <a:t>System will check the availability based on the choices received and provide the appointment date and available time back to IVR via API. </a:t>
            </a:r>
          </a:p>
          <a:p>
            <a:r>
              <a:rPr lang="en-US" sz="2000" dirty="0" smtClean="0"/>
              <a:t>If the appointment is available then the IVR will make a call to patient and ask for the confirmation for appointment and it will provide two option first one is for confirmation or second one is to change the choice as per patient input it will precede accordingly. </a:t>
            </a:r>
          </a:p>
          <a:p>
            <a:r>
              <a:rPr lang="en-US" sz="2000" dirty="0" smtClean="0"/>
              <a:t>If the appointment is not available based on the preference provided by patient, the system will pass on the next earliest available date and time to the IVR system which IVR will play back to patient that time patient will have two options either he can confirm the appointment provided by system or he can choose slot again as per his choice. </a:t>
            </a:r>
          </a:p>
          <a:p>
            <a:r>
              <a:rPr lang="en-US" sz="2000" dirty="0" smtClean="0"/>
              <a:t>Once the Patient will give confirmation, Thanks message will be play and call will be drop. </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953</Words>
  <Application>Microsoft Office PowerPoint</Application>
  <PresentationFormat>Custom</PresentationFormat>
  <Paragraphs>84</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Company Profile</vt:lpstr>
      <vt:lpstr>OPD Appointment system</vt:lpstr>
      <vt:lpstr>KEY FUNCTIONALITIES</vt:lpstr>
      <vt:lpstr> Web based APPOINTMENT </vt:lpstr>
      <vt:lpstr>Appointment Booking through Mobile App </vt:lpstr>
      <vt:lpstr>Appointment Book through Mobile App</vt:lpstr>
      <vt:lpstr> IVR Appointment Booking  </vt:lpstr>
      <vt:lpstr>IVR Call Flow Description</vt:lpstr>
      <vt:lpstr> Front Desk Appointment Booking  </vt:lpstr>
      <vt:lpstr>Admin Features</vt:lpstr>
      <vt:lpstr>Doctor/Staff (Agent) features:-</vt:lpstr>
      <vt:lpstr> Patient Feedback System through IVRS  </vt:lpstr>
      <vt:lpstr>Feedback IVR</vt:lpstr>
      <vt:lpstr>BENEFITS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Akhila Reddy Kasireddy</dc:creator>
  <cp:lastModifiedBy>Windows User</cp:lastModifiedBy>
  <cp:revision>36</cp:revision>
  <dcterms:created xsi:type="dcterms:W3CDTF">2022-03-24T06:25:31Z</dcterms:created>
  <dcterms:modified xsi:type="dcterms:W3CDTF">2022-03-24T12:25:11Z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2020-07-07T00:00:00Z</vt:filetime>
  </property>
  <property fmtid="{D5CDD505-2E9C-101B-9397-08002B2CF9AE}" pid="3" name="Creator">
    <vt:lpwstr>Microsoft® PowerPoint® for Microsoft 365</vt:lpwstr>
  </property>
  <property fmtid="{D5CDD505-2E9C-101B-9397-08002B2CF9AE}" pid="4" name="LastSaved">
    <vt:filetime>2022-03-24T00:00:00Z</vt:filetime>
  </property>
</Properties>
</file>